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 Bold" charset="1" panose="020B0806030504020204"/>
      <p:regular r:id="rId23"/>
    </p:embeddedFont>
    <p:embeddedFont>
      <p:font typeface="Garet" charset="1" panose="00000000000000000000"/>
      <p:regular r:id="rId24"/>
    </p:embeddedFont>
    <p:embeddedFont>
      <p:font typeface="Playlist Script" charset="1" panose="00000000000000000000"/>
      <p:regular r:id="rId25"/>
    </p:embeddedFont>
    <p:embeddedFont>
      <p:font typeface="Horizon" charset="1" panose="02000500000000000000"/>
      <p:regular r:id="rId26"/>
    </p:embeddedFont>
    <p:embeddedFont>
      <p:font typeface="Arimo" charset="1" panose="020B0604020202020204"/>
      <p:regular r:id="rId30"/>
    </p:embeddedFont>
    <p:embeddedFont>
      <p:font typeface="Roboto" charset="1" panose="02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0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https://youtu.be/AnNfaF3z_SM" TargetMode="External" Type="http://schemas.openxmlformats.org/officeDocument/2006/relationships/hyperlink"/><Relationship Id="rId7" Target="https://youtu.be/AnNfaF3z_SM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1309" y="0"/>
            <a:ext cx="5746691" cy="1711780"/>
          </a:xfrm>
          <a:custGeom>
            <a:avLst/>
            <a:gdLst/>
            <a:ahLst/>
            <a:cxnLst/>
            <a:rect r="r" b="b" t="t" l="l"/>
            <a:pathLst>
              <a:path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140" y="7832650"/>
            <a:ext cx="146054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Sistemas Organizacionales y Gerenciales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141906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Global e-business y colaboración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03" y="8745251"/>
            <a:ext cx="69813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Escuela de Ingenieria de Ciencias Y Sistemas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210675"/>
            <a:ext cx="3525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Facultad de Ingenieria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585325"/>
            <a:ext cx="64079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Universidad de San Carlos de Guatemala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625775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Problemas Éticos en Sistemas de Información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4818161"/>
            <a:ext cx="647402" cy="647402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3632" y="4920257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Definición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5533281"/>
            <a:ext cx="8524131" cy="425203"/>
            <a:chOff x="0" y="0"/>
            <a:chExt cx="11365508" cy="5669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65509" cy="566937"/>
            </a:xfrm>
            <a:custGeom>
              <a:avLst/>
              <a:gdLst/>
              <a:ahLst/>
              <a:cxnLst/>
              <a:rect r="r" b="b" t="t" l="l"/>
              <a:pathLst>
                <a:path h="566937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1365508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Dilemas sobre privacidad, propiedad intelectual y uso de datos.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7475" y="6520755"/>
            <a:ext cx="647402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913632" y="6622851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Ejemplo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913632" y="7235875"/>
            <a:ext cx="8524131" cy="425203"/>
            <a:chOff x="0" y="0"/>
            <a:chExt cx="11365508" cy="5669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65509" cy="566937"/>
            </a:xfrm>
            <a:custGeom>
              <a:avLst/>
              <a:gdLst/>
              <a:ahLst/>
              <a:cxnLst/>
              <a:rect r="r" b="b" t="t" l="l"/>
              <a:pathLst>
                <a:path h="566937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1365508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Seguridad de datos personales en plataformas en línea.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087100" y="-35421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200572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Impacto Social de los Sistemas de e-Business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4392960"/>
            <a:ext cx="647402" cy="647402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3632" y="4495056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Inclusión Digital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5108079"/>
            <a:ext cx="3624263" cy="1275606"/>
            <a:chOff x="0" y="0"/>
            <a:chExt cx="4832350" cy="17008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2350" cy="1700808"/>
            </a:xfrm>
            <a:custGeom>
              <a:avLst/>
              <a:gdLst/>
              <a:ahLst/>
              <a:cxnLst/>
              <a:rect r="r" b="b" t="t" l="l"/>
              <a:pathLst>
                <a:path h="1700808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700808"/>
                  </a:lnTo>
                  <a:lnTo>
                    <a:pt x="0" y="17008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4832350" cy="17770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Reducir la brecha tecnológica es un reto social clave.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87491" y="4392960"/>
            <a:ext cx="647403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13649" y="4495056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Empleo y Habilidades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13649" y="5108079"/>
            <a:ext cx="3624262" cy="850404"/>
            <a:chOff x="0" y="0"/>
            <a:chExt cx="4832350" cy="11338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32350" cy="1133872"/>
            </a:xfrm>
            <a:custGeom>
              <a:avLst/>
              <a:gdLst/>
              <a:ahLst/>
              <a:cxnLst/>
              <a:rect r="r" b="b" t="t" l="l"/>
              <a:pathLst>
                <a:path h="1133872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4832350" cy="1210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Nuevas destrezas y cambios en el mercado laboral.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7475" y="6945958"/>
            <a:ext cx="647402" cy="647402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913632" y="7048054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Accesibilidad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913632" y="7661076"/>
            <a:ext cx="8524131" cy="425203"/>
            <a:chOff x="0" y="0"/>
            <a:chExt cx="11365508" cy="56693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365509" cy="566937"/>
            </a:xfrm>
            <a:custGeom>
              <a:avLst/>
              <a:gdLst/>
              <a:ahLst/>
              <a:cxnLst/>
              <a:rect r="r" b="b" t="t" l="l"/>
              <a:pathLst>
                <a:path h="566937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11365508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Mejora acceso, pero riesgos de exclusión persisten.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493192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Desafíos Éticos del e-Business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50237" y="3690343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" r="0" b="-55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93028" y="3973860"/>
            <a:ext cx="3544044" cy="442912"/>
            <a:chOff x="0" y="0"/>
            <a:chExt cx="472539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Información Privada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93028" y="4586882"/>
            <a:ext cx="7602736" cy="425202"/>
            <a:chOff x="0" y="0"/>
            <a:chExt cx="10136982" cy="5669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36982" cy="566937"/>
            </a:xfrm>
            <a:custGeom>
              <a:avLst/>
              <a:gdLst/>
              <a:ahLst/>
              <a:cxnLst/>
              <a:rect r="r" b="b" t="t" l="l"/>
              <a:pathLst>
                <a:path h="566937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0136982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Uso y abuso de datos personales de clientes.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850237" y="5391447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" r="0" b="-55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693028" y="5674965"/>
            <a:ext cx="4219724" cy="442912"/>
            <a:chOff x="0" y="0"/>
            <a:chExt cx="5626298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626298" cy="590550"/>
            </a:xfrm>
            <a:custGeom>
              <a:avLst/>
              <a:gdLst/>
              <a:ahLst/>
              <a:cxnLst/>
              <a:rect r="r" b="b" t="t" l="l"/>
              <a:pathLst>
                <a:path h="590550" w="5626298">
                  <a:moveTo>
                    <a:pt x="0" y="0"/>
                  </a:moveTo>
                  <a:lnTo>
                    <a:pt x="5626298" y="0"/>
                  </a:lnTo>
                  <a:lnTo>
                    <a:pt x="562629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626298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Transparencia Algorítmica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93028" y="6287989"/>
            <a:ext cx="7602736" cy="425203"/>
            <a:chOff x="0" y="0"/>
            <a:chExt cx="10136982" cy="5669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36982" cy="566937"/>
            </a:xfrm>
            <a:custGeom>
              <a:avLst/>
              <a:gdLst/>
              <a:ahLst/>
              <a:cxnLst/>
              <a:rect r="r" b="b" t="t" l="l"/>
              <a:pathLst>
                <a:path h="566937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0136982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Necesidad de claridad en procesos automáticos.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850237" y="7092552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693028" y="7376071"/>
            <a:ext cx="3544044" cy="442912"/>
            <a:chOff x="0" y="0"/>
            <a:chExt cx="4725392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Responsabilidad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693028" y="7989094"/>
            <a:ext cx="7602736" cy="425203"/>
            <a:chOff x="0" y="0"/>
            <a:chExt cx="10136982" cy="5669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36982" cy="566937"/>
            </a:xfrm>
            <a:custGeom>
              <a:avLst/>
              <a:gdLst/>
              <a:ahLst/>
              <a:cxnLst/>
              <a:rect r="r" b="b" t="t" l="l"/>
              <a:pathLst>
                <a:path h="566937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0136982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Frentes a fraudes y ciberataques constantes.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505224"/>
            <a:ext cx="9016454" cy="885974"/>
            <a:chOff x="0" y="0"/>
            <a:chExt cx="12021938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2193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021938">
                  <a:moveTo>
                    <a:pt x="0" y="0"/>
                  </a:moveTo>
                  <a:lnTo>
                    <a:pt x="12021938" y="0"/>
                  </a:lnTo>
                  <a:lnTo>
                    <a:pt x="1202193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021938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Conclusión y Reflexión Final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45475" y="3811638"/>
            <a:ext cx="222051" cy="1047750"/>
            <a:chOff x="0" y="0"/>
            <a:chExt cx="296068" cy="139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283337" cy="1384300"/>
            </a:xfrm>
            <a:custGeom>
              <a:avLst/>
              <a:gdLst/>
              <a:ahLst/>
              <a:cxnLst/>
              <a:rect r="r" b="b" t="t" l="l"/>
              <a:pathLst>
                <a:path h="1384300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37615"/>
                  </a:lnTo>
                  <a:cubicBezTo>
                    <a:pt x="283337" y="1318641"/>
                    <a:pt x="219964" y="1384300"/>
                    <a:pt x="141605" y="1384300"/>
                  </a:cubicBezTo>
                  <a:cubicBezTo>
                    <a:pt x="63246" y="1384300"/>
                    <a:pt x="0" y="1318641"/>
                    <a:pt x="0" y="1237615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6164" cy="1397000"/>
            </a:xfrm>
            <a:custGeom>
              <a:avLst/>
              <a:gdLst/>
              <a:ahLst/>
              <a:cxnLst/>
              <a:rect r="r" b="b" t="t" l="l"/>
              <a:pathLst>
                <a:path h="1397000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43965"/>
                  </a:lnTo>
                  <a:lnTo>
                    <a:pt x="289814" y="1243965"/>
                  </a:lnTo>
                  <a:lnTo>
                    <a:pt x="296164" y="1243965"/>
                  </a:lnTo>
                  <a:cubicBezTo>
                    <a:pt x="296164" y="1328293"/>
                    <a:pt x="230124" y="1397000"/>
                    <a:pt x="148082" y="1397000"/>
                  </a:cubicBezTo>
                  <a:lnTo>
                    <a:pt x="148082" y="1390650"/>
                  </a:lnTo>
                  <a:lnTo>
                    <a:pt x="148082" y="1384300"/>
                  </a:lnTo>
                  <a:lnTo>
                    <a:pt x="148082" y="1390650"/>
                  </a:lnTo>
                  <a:lnTo>
                    <a:pt x="148082" y="1397000"/>
                  </a:lnTo>
                  <a:cubicBezTo>
                    <a:pt x="66040" y="1397000"/>
                    <a:pt x="0" y="1328293"/>
                    <a:pt x="0" y="1243965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43965"/>
                  </a:lnTo>
                  <a:lnTo>
                    <a:pt x="6350" y="1243965"/>
                  </a:lnTo>
                  <a:lnTo>
                    <a:pt x="12700" y="1243965"/>
                  </a:lnTo>
                  <a:cubicBezTo>
                    <a:pt x="12700" y="1321689"/>
                    <a:pt x="73533" y="1384300"/>
                    <a:pt x="148082" y="1384300"/>
                  </a:cubicBezTo>
                  <a:cubicBezTo>
                    <a:pt x="151638" y="1384300"/>
                    <a:pt x="154432" y="1387094"/>
                    <a:pt x="154432" y="1390650"/>
                  </a:cubicBezTo>
                  <a:cubicBezTo>
                    <a:pt x="154432" y="1394206"/>
                    <a:pt x="151638" y="1397000"/>
                    <a:pt x="148082" y="1397000"/>
                  </a:cubicBezTo>
                  <a:cubicBezTo>
                    <a:pt x="144526" y="1397000"/>
                    <a:pt x="141732" y="1394206"/>
                    <a:pt x="141732" y="1390650"/>
                  </a:cubicBezTo>
                  <a:cubicBezTo>
                    <a:pt x="141732" y="1387094"/>
                    <a:pt x="144526" y="1384300"/>
                    <a:pt x="148082" y="1384300"/>
                  </a:cubicBezTo>
                  <a:cubicBezTo>
                    <a:pt x="222631" y="1384300"/>
                    <a:pt x="283464" y="1321689"/>
                    <a:pt x="283464" y="1243965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487966" y="3816400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Innovación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487966" y="4429422"/>
            <a:ext cx="8807797" cy="425203"/>
            <a:chOff x="0" y="0"/>
            <a:chExt cx="11743730" cy="5669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743730" cy="566937"/>
            </a:xfrm>
            <a:custGeom>
              <a:avLst/>
              <a:gdLst/>
              <a:ahLst/>
              <a:cxnLst/>
              <a:rect r="r" b="b" t="t" l="l"/>
              <a:pathLst>
                <a:path h="566937" w="11743730">
                  <a:moveTo>
                    <a:pt x="0" y="0"/>
                  </a:moveTo>
                  <a:lnTo>
                    <a:pt x="11743730" y="0"/>
                  </a:lnTo>
                  <a:lnTo>
                    <a:pt x="11743730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1743730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E-business impulsa avances tecnológicos constantes.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70676" y="5133380"/>
            <a:ext cx="222051" cy="1047750"/>
            <a:chOff x="0" y="0"/>
            <a:chExt cx="296068" cy="139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283337" cy="1384300"/>
            </a:xfrm>
            <a:custGeom>
              <a:avLst/>
              <a:gdLst/>
              <a:ahLst/>
              <a:cxnLst/>
              <a:rect r="r" b="b" t="t" l="l"/>
              <a:pathLst>
                <a:path h="1384300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37615"/>
                  </a:lnTo>
                  <a:cubicBezTo>
                    <a:pt x="283337" y="1318641"/>
                    <a:pt x="219964" y="1384300"/>
                    <a:pt x="141605" y="1384300"/>
                  </a:cubicBezTo>
                  <a:cubicBezTo>
                    <a:pt x="63246" y="1384300"/>
                    <a:pt x="0" y="1318641"/>
                    <a:pt x="0" y="1237615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6164" cy="1397000"/>
            </a:xfrm>
            <a:custGeom>
              <a:avLst/>
              <a:gdLst/>
              <a:ahLst/>
              <a:cxnLst/>
              <a:rect r="r" b="b" t="t" l="l"/>
              <a:pathLst>
                <a:path h="1397000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43965"/>
                  </a:lnTo>
                  <a:lnTo>
                    <a:pt x="289814" y="1243965"/>
                  </a:lnTo>
                  <a:lnTo>
                    <a:pt x="296164" y="1243965"/>
                  </a:lnTo>
                  <a:cubicBezTo>
                    <a:pt x="296164" y="1328293"/>
                    <a:pt x="230124" y="1397000"/>
                    <a:pt x="148082" y="1397000"/>
                  </a:cubicBezTo>
                  <a:lnTo>
                    <a:pt x="148082" y="1390650"/>
                  </a:lnTo>
                  <a:lnTo>
                    <a:pt x="148082" y="1384300"/>
                  </a:lnTo>
                  <a:lnTo>
                    <a:pt x="148082" y="1390650"/>
                  </a:lnTo>
                  <a:lnTo>
                    <a:pt x="148082" y="1397000"/>
                  </a:lnTo>
                  <a:cubicBezTo>
                    <a:pt x="66040" y="1397000"/>
                    <a:pt x="0" y="1328293"/>
                    <a:pt x="0" y="1243965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43965"/>
                  </a:lnTo>
                  <a:lnTo>
                    <a:pt x="6350" y="1243965"/>
                  </a:lnTo>
                  <a:lnTo>
                    <a:pt x="12700" y="1243965"/>
                  </a:lnTo>
                  <a:cubicBezTo>
                    <a:pt x="12700" y="1321689"/>
                    <a:pt x="73533" y="1384300"/>
                    <a:pt x="148082" y="1384300"/>
                  </a:cubicBezTo>
                  <a:cubicBezTo>
                    <a:pt x="151638" y="1384300"/>
                    <a:pt x="154432" y="1387094"/>
                    <a:pt x="154432" y="1390650"/>
                  </a:cubicBezTo>
                  <a:cubicBezTo>
                    <a:pt x="154432" y="1394206"/>
                    <a:pt x="151638" y="1397000"/>
                    <a:pt x="148082" y="1397000"/>
                  </a:cubicBezTo>
                  <a:cubicBezTo>
                    <a:pt x="144526" y="1397000"/>
                    <a:pt x="141732" y="1394206"/>
                    <a:pt x="141732" y="1390650"/>
                  </a:cubicBezTo>
                  <a:cubicBezTo>
                    <a:pt x="141732" y="1387094"/>
                    <a:pt x="144526" y="1384300"/>
                    <a:pt x="148082" y="1384300"/>
                  </a:cubicBezTo>
                  <a:cubicBezTo>
                    <a:pt x="222631" y="1384300"/>
                    <a:pt x="283464" y="1321689"/>
                    <a:pt x="283464" y="1243965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913167" y="5138142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Retos Éticos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913167" y="5751165"/>
            <a:ext cx="8382595" cy="425203"/>
            <a:chOff x="0" y="0"/>
            <a:chExt cx="11176793" cy="5669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176793" cy="566937"/>
            </a:xfrm>
            <a:custGeom>
              <a:avLst/>
              <a:gdLst/>
              <a:ahLst/>
              <a:cxnLst/>
              <a:rect r="r" b="b" t="t" l="l"/>
              <a:pathLst>
                <a:path h="566937" w="11176793">
                  <a:moveTo>
                    <a:pt x="0" y="0"/>
                  </a:moveTo>
                  <a:lnTo>
                    <a:pt x="11176793" y="0"/>
                  </a:lnTo>
                  <a:lnTo>
                    <a:pt x="11176793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1176793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Se requiere un equilibrio responsable y cuidadoso.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696028" y="6455122"/>
            <a:ext cx="222051" cy="1047750"/>
            <a:chOff x="0" y="0"/>
            <a:chExt cx="296068" cy="1397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283337" cy="1384300"/>
            </a:xfrm>
            <a:custGeom>
              <a:avLst/>
              <a:gdLst/>
              <a:ahLst/>
              <a:cxnLst/>
              <a:rect r="r" b="b" t="t" l="l"/>
              <a:pathLst>
                <a:path h="1384300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37615"/>
                  </a:lnTo>
                  <a:cubicBezTo>
                    <a:pt x="283337" y="1318641"/>
                    <a:pt x="219964" y="1384300"/>
                    <a:pt x="141605" y="1384300"/>
                  </a:cubicBezTo>
                  <a:cubicBezTo>
                    <a:pt x="63246" y="1384300"/>
                    <a:pt x="0" y="1318641"/>
                    <a:pt x="0" y="1237615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96164" cy="1397000"/>
            </a:xfrm>
            <a:custGeom>
              <a:avLst/>
              <a:gdLst/>
              <a:ahLst/>
              <a:cxnLst/>
              <a:rect r="r" b="b" t="t" l="l"/>
              <a:pathLst>
                <a:path h="1397000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43965"/>
                  </a:lnTo>
                  <a:lnTo>
                    <a:pt x="289814" y="1243965"/>
                  </a:lnTo>
                  <a:lnTo>
                    <a:pt x="296164" y="1243965"/>
                  </a:lnTo>
                  <a:cubicBezTo>
                    <a:pt x="296164" y="1328293"/>
                    <a:pt x="230124" y="1397000"/>
                    <a:pt x="148082" y="1397000"/>
                  </a:cubicBezTo>
                  <a:lnTo>
                    <a:pt x="148082" y="1390650"/>
                  </a:lnTo>
                  <a:lnTo>
                    <a:pt x="148082" y="1384300"/>
                  </a:lnTo>
                  <a:lnTo>
                    <a:pt x="148082" y="1390650"/>
                  </a:lnTo>
                  <a:lnTo>
                    <a:pt x="148082" y="1397000"/>
                  </a:lnTo>
                  <a:cubicBezTo>
                    <a:pt x="66040" y="1397000"/>
                    <a:pt x="0" y="1328293"/>
                    <a:pt x="0" y="1243965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43965"/>
                  </a:lnTo>
                  <a:lnTo>
                    <a:pt x="6350" y="1243965"/>
                  </a:lnTo>
                  <a:lnTo>
                    <a:pt x="12700" y="1243965"/>
                  </a:lnTo>
                  <a:cubicBezTo>
                    <a:pt x="12700" y="1321689"/>
                    <a:pt x="73533" y="1384300"/>
                    <a:pt x="148082" y="1384300"/>
                  </a:cubicBezTo>
                  <a:cubicBezTo>
                    <a:pt x="151638" y="1384300"/>
                    <a:pt x="154432" y="1387094"/>
                    <a:pt x="154432" y="1390650"/>
                  </a:cubicBezTo>
                  <a:cubicBezTo>
                    <a:pt x="154432" y="1394206"/>
                    <a:pt x="151638" y="1397000"/>
                    <a:pt x="148082" y="1397000"/>
                  </a:cubicBezTo>
                  <a:cubicBezTo>
                    <a:pt x="144526" y="1397000"/>
                    <a:pt x="141732" y="1394206"/>
                    <a:pt x="141732" y="1390650"/>
                  </a:cubicBezTo>
                  <a:cubicBezTo>
                    <a:pt x="141732" y="1387094"/>
                    <a:pt x="144526" y="1384300"/>
                    <a:pt x="148082" y="1384300"/>
                  </a:cubicBezTo>
                  <a:cubicBezTo>
                    <a:pt x="222631" y="1384300"/>
                    <a:pt x="283464" y="1321689"/>
                    <a:pt x="283464" y="1243965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338519" y="6459885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Futuro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338519" y="7072908"/>
            <a:ext cx="7957245" cy="425203"/>
            <a:chOff x="0" y="0"/>
            <a:chExt cx="10609660" cy="56693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609660" cy="566937"/>
            </a:xfrm>
            <a:custGeom>
              <a:avLst/>
              <a:gdLst/>
              <a:ahLst/>
              <a:cxnLst/>
              <a:rect r="r" b="b" t="t" l="l"/>
              <a:pathLst>
                <a:path h="566937" w="10609660">
                  <a:moveTo>
                    <a:pt x="0" y="0"/>
                  </a:moveTo>
                  <a:lnTo>
                    <a:pt x="10609660" y="0"/>
                  </a:lnTo>
                  <a:lnTo>
                    <a:pt x="10609660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10609660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El desafío es combinar progreso y ética sosteniblemente.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D9E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2052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CONCEPTOS CLAVE APRENDIDOS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22915" y="4607480"/>
            <a:ext cx="13506718" cy="385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E-business: Uso de tecn</a:t>
            </a: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ologías digitales </a:t>
            </a: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para realizar actividades empresariales.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Col</a:t>
            </a: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aboración digital: Plataformas que conectan equipos y socios globalmente.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Herr</a:t>
            </a: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amientas clave: E-commerce, ERP, CRM, videoconferencias, suites colaborativas.</a:t>
            </a:r>
          </a:p>
          <a:p>
            <a:pPr algn="l">
              <a:lnSpc>
                <a:spcPts val="441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5E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1868" y="4593717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RESPONSABILIDAD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CAD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REFERENCIAS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16041" y="4435592"/>
            <a:ext cx="11455919" cy="27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https://www.sydle.com/es/blog/que-es-e-business-61676092830b254194e0eb1f</a:t>
            </a:r>
          </a:p>
          <a:p>
            <a:pPr algn="ctr">
              <a:lnSpc>
                <a:spcPts val="4412"/>
              </a:lnSpc>
            </a:pPr>
          </a:p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https://www.techtarget.com/searchcio/definition/e-business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D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37795" y="3389104"/>
            <a:ext cx="8658828" cy="249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3"/>
              </a:lnSpc>
            </a:pPr>
            <a:r>
              <a:rPr lang="en-US" sz="6099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¡GRACIAS POR SU  ATENCIÓN!</a:t>
            </a:r>
          </a:p>
          <a:p>
            <a:pPr algn="just">
              <a:lnSpc>
                <a:spcPts val="634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414714" y="5958103"/>
            <a:ext cx="6704991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5000" spc="1160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DUDAS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63751" y="1028700"/>
            <a:ext cx="2757268" cy="3770970"/>
          </a:xfrm>
          <a:custGeom>
            <a:avLst/>
            <a:gdLst/>
            <a:ahLst/>
            <a:cxnLst/>
            <a:rect r="r" b="b" t="t" l="l"/>
            <a:pathLst>
              <a:path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1098" y="7899735"/>
            <a:ext cx="1346580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000" spc="464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RECUERDA QUE TENEMOS NUESTRO FORO SEMANAL DONDE PUEDES CONSULTAR CUALQUIER DUDA QUE TE SURJA EN LA SEMANA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619" y="4699462"/>
            <a:ext cx="4613551" cy="666407"/>
            <a:chOff x="0" y="0"/>
            <a:chExt cx="1964221" cy="283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8654" y="4740441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6989" y="3303305"/>
            <a:ext cx="4115190" cy="1267162"/>
            <a:chOff x="0" y="0"/>
            <a:chExt cx="1083836" cy="3337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3836" cy="333738"/>
            </a:xfrm>
            <a:custGeom>
              <a:avLst/>
              <a:gdLst/>
              <a:ahLst/>
              <a:cxnLst/>
              <a:rect r="r" b="b" t="t" l="l"/>
              <a:pathLst>
                <a:path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RECORDATORIOS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1754" y="3429735"/>
            <a:ext cx="753892" cy="872928"/>
          </a:xfrm>
          <a:custGeom>
            <a:avLst/>
            <a:gdLst/>
            <a:ahLst/>
            <a:cxnLst/>
            <a:rect r="r" b="b" t="t" l="l"/>
            <a:pathLst>
              <a:path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1754" y="-249180"/>
            <a:ext cx="6140237" cy="2980843"/>
            <a:chOff x="0" y="0"/>
            <a:chExt cx="8186982" cy="397445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86783"/>
              <a:ext cx="8186982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000000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Agenda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8186982" cy="92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3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31715" y="154716"/>
            <a:ext cx="8416862" cy="2844707"/>
            <a:chOff x="0" y="0"/>
            <a:chExt cx="11222483" cy="37929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05268"/>
              <a:ext cx="11222483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000000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Recursos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11222483" cy="74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39805" y="3232617"/>
            <a:ext cx="5353646" cy="1267162"/>
            <a:chOff x="0" y="0"/>
            <a:chExt cx="1410014" cy="333738"/>
          </a:xfrm>
        </p:grpSpPr>
        <p:sp>
          <p:nvSpPr>
            <p:cNvPr name="Freeform 17" id="17">
              <a:hlinkClick r:id="rId6" tooltip="https://youtu.be/AnNfaF3z_SM"/>
            </p:cNvPr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 u="sng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  <a:hlinkClick r:id="rId7" tooltip="https://youtu.be/AnNfaF3z_SM"/>
                </a:rPr>
                <a:t>Link del Video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39805" y="5032666"/>
            <a:ext cx="5353646" cy="1267162"/>
            <a:chOff x="0" y="0"/>
            <a:chExt cx="1410014" cy="3337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Link de Quizziz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6619" y="5623280"/>
            <a:ext cx="4613551" cy="666407"/>
            <a:chOff x="0" y="0"/>
            <a:chExt cx="1964221" cy="2837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6619" y="6604853"/>
            <a:ext cx="4613551" cy="666407"/>
            <a:chOff x="0" y="0"/>
            <a:chExt cx="1964221" cy="2837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6619" y="7528435"/>
            <a:ext cx="4613551" cy="666407"/>
            <a:chOff x="0" y="0"/>
            <a:chExt cx="1964221" cy="2837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6619" y="8591893"/>
            <a:ext cx="4613551" cy="666407"/>
            <a:chOff x="0" y="0"/>
            <a:chExt cx="1964221" cy="2837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5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78654" y="562328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8654" y="6604853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78654" y="7604635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78654" y="860554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5"/>
                </a:lnTo>
                <a:lnTo>
                  <a:pt x="0" y="55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9E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4889" y="654364"/>
            <a:ext cx="13991174" cy="18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90"/>
              </a:lnSpc>
            </a:pPr>
            <a:r>
              <a:rPr lang="en-US" sz="6098">
                <a:solidFill>
                  <a:srgbClr val="2E3C4E"/>
                </a:solidFill>
                <a:latin typeface="Horizon"/>
                <a:ea typeface="Horizon"/>
                <a:cs typeface="Horizon"/>
                <a:sym typeface="Horizon"/>
              </a:rPr>
              <a:t>COMPETENCIA(S) QUE DESARROLLAREMOS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661852"/>
            <a:ext cx="18288000" cy="387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2E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− Capacidad para implementar sistemas de información en la empresa (ERP, SCM, CRM).</a:t>
            </a:r>
          </a:p>
          <a:p>
            <a:pPr algn="ctr">
              <a:lnSpc>
                <a:spcPts val="6160"/>
              </a:lnSpc>
            </a:pP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2E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− Habilidad para incorporar TIC de acuerdo con necesidades de cambio organizativo.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3017192"/>
            <a:ext cx="9445526" cy="2884967"/>
            <a:chOff x="0" y="0"/>
            <a:chExt cx="12594035" cy="38466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3846623"/>
            </a:xfrm>
            <a:custGeom>
              <a:avLst/>
              <a:gdLst/>
              <a:ahLst/>
              <a:cxnLst/>
              <a:rect r="r" b="b" t="t" l="l"/>
              <a:pathLst>
                <a:path h="384662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846623"/>
                  </a:lnTo>
                  <a:lnTo>
                    <a:pt x="0" y="3846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39037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Global e-Business y Colaboración: Claves y Desafíos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6100316"/>
            <a:ext cx="9445526" cy="425203"/>
            <a:chOff x="0" y="0"/>
            <a:chExt cx="12594035" cy="5669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566937"/>
            </a:xfrm>
            <a:custGeom>
              <a:avLst/>
              <a:gdLst/>
              <a:ahLst/>
              <a:cxnLst/>
              <a:rect r="r" b="b" t="t" l="l"/>
              <a:pathLst>
                <a:path h="56693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2594035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Descubra el impacto del e-business en el mundo actual.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50237" y="6844456"/>
            <a:ext cx="9445526" cy="425203"/>
            <a:chOff x="0" y="0"/>
            <a:chExt cx="12594035" cy="5669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566937"/>
            </a:xfrm>
            <a:custGeom>
              <a:avLst/>
              <a:gdLst/>
              <a:ahLst/>
              <a:cxnLst/>
              <a:rect r="r" b="b" t="t" l="l"/>
              <a:pathLst>
                <a:path h="56693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2594035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Exploraremos estrategias, casos de éxito y retos éticos.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721150"/>
          </a:xfrm>
          <a:custGeom>
            <a:avLst/>
            <a:gdLst/>
            <a:ahLst/>
            <a:cxnLst/>
            <a:rect r="r" b="b" t="t" l="l"/>
            <a:pathLst>
              <a:path h="3721150" w="18288000">
                <a:moveTo>
                  <a:pt x="0" y="0"/>
                </a:moveTo>
                <a:lnTo>
                  <a:pt x="18288000" y="0"/>
                </a:lnTo>
                <a:lnTo>
                  <a:pt x="18288000" y="3721150"/>
                </a:lnTo>
                <a:lnTo>
                  <a:pt x="0" y="372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" r="0" b="-4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5013721"/>
            <a:ext cx="13837146" cy="885974"/>
            <a:chOff x="0" y="0"/>
            <a:chExt cx="18449528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44952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8449528">
                  <a:moveTo>
                    <a:pt x="0" y="0"/>
                  </a:moveTo>
                  <a:lnTo>
                    <a:pt x="18449528" y="0"/>
                  </a:lnTo>
                  <a:lnTo>
                    <a:pt x="1844952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449528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Estrategias de Colaboración en e-Business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6320135"/>
            <a:ext cx="5254973" cy="2501950"/>
            <a:chOff x="0" y="0"/>
            <a:chExt cx="7006630" cy="3335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993890" cy="3323209"/>
            </a:xfrm>
            <a:custGeom>
              <a:avLst/>
              <a:gdLst/>
              <a:ahLst/>
              <a:cxnLst/>
              <a:rect r="r" b="b" t="t" l="l"/>
              <a:pathLst>
                <a:path h="3323209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164459"/>
                  </a:lnTo>
                  <a:cubicBezTo>
                    <a:pt x="6993890" y="3252216"/>
                    <a:pt x="6922643" y="3323209"/>
                    <a:pt x="6834759" y="3323209"/>
                  </a:cubicBezTo>
                  <a:lnTo>
                    <a:pt x="159131" y="3323209"/>
                  </a:lnTo>
                  <a:cubicBezTo>
                    <a:pt x="71247" y="3323209"/>
                    <a:pt x="0" y="3252089"/>
                    <a:pt x="0" y="316445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06717" cy="3335909"/>
            </a:xfrm>
            <a:custGeom>
              <a:avLst/>
              <a:gdLst/>
              <a:ahLst/>
              <a:cxnLst/>
              <a:rect r="r" b="b" t="t" l="l"/>
              <a:pathLst>
                <a:path h="3335909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170809"/>
                  </a:lnTo>
                  <a:lnTo>
                    <a:pt x="7000367" y="3170809"/>
                  </a:lnTo>
                  <a:lnTo>
                    <a:pt x="7006717" y="3170809"/>
                  </a:lnTo>
                  <a:cubicBezTo>
                    <a:pt x="7006717" y="3261995"/>
                    <a:pt x="6932676" y="3335909"/>
                    <a:pt x="6841236" y="3335909"/>
                  </a:cubicBezTo>
                  <a:lnTo>
                    <a:pt x="6841236" y="3329559"/>
                  </a:lnTo>
                  <a:lnTo>
                    <a:pt x="6841236" y="3335909"/>
                  </a:lnTo>
                  <a:lnTo>
                    <a:pt x="165481" y="3335909"/>
                  </a:lnTo>
                  <a:lnTo>
                    <a:pt x="165481" y="3329559"/>
                  </a:lnTo>
                  <a:lnTo>
                    <a:pt x="165481" y="3335909"/>
                  </a:lnTo>
                  <a:cubicBezTo>
                    <a:pt x="74168" y="3335909"/>
                    <a:pt x="0" y="3261995"/>
                    <a:pt x="0" y="317080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70809"/>
                  </a:lnTo>
                  <a:lnTo>
                    <a:pt x="6350" y="3170809"/>
                  </a:lnTo>
                  <a:lnTo>
                    <a:pt x="12700" y="3170809"/>
                  </a:lnTo>
                  <a:cubicBezTo>
                    <a:pt x="12700" y="3255010"/>
                    <a:pt x="81026" y="3323209"/>
                    <a:pt x="165481" y="3323209"/>
                  </a:cubicBezTo>
                  <a:lnTo>
                    <a:pt x="6841236" y="3323209"/>
                  </a:lnTo>
                  <a:cubicBezTo>
                    <a:pt x="6925564" y="3323209"/>
                    <a:pt x="6994017" y="3255010"/>
                    <a:pt x="6994017" y="3170809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5280" y="6617940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Alianzas Estratégicas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5280" y="7230964"/>
            <a:ext cx="4659362" cy="850404"/>
            <a:chOff x="0" y="0"/>
            <a:chExt cx="6212483" cy="11338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12483" cy="1133872"/>
            </a:xfrm>
            <a:custGeom>
              <a:avLst/>
              <a:gdLst/>
              <a:ahLst/>
              <a:cxnLst/>
              <a:rect r="r" b="b" t="t" l="l"/>
              <a:pathLst>
                <a:path h="1133872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6212483" cy="1210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Empresas unidas para fortalecer su presencia digital.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16440" y="6320135"/>
            <a:ext cx="5254973" cy="2501950"/>
            <a:chOff x="0" y="0"/>
            <a:chExt cx="7006630" cy="33359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993890" cy="3323209"/>
            </a:xfrm>
            <a:custGeom>
              <a:avLst/>
              <a:gdLst/>
              <a:ahLst/>
              <a:cxnLst/>
              <a:rect r="r" b="b" t="t" l="l"/>
              <a:pathLst>
                <a:path h="3323209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164459"/>
                  </a:lnTo>
                  <a:cubicBezTo>
                    <a:pt x="6993890" y="3252216"/>
                    <a:pt x="6922643" y="3323209"/>
                    <a:pt x="6834759" y="3323209"/>
                  </a:cubicBezTo>
                  <a:lnTo>
                    <a:pt x="159131" y="3323209"/>
                  </a:lnTo>
                  <a:cubicBezTo>
                    <a:pt x="71247" y="3323209"/>
                    <a:pt x="0" y="3252089"/>
                    <a:pt x="0" y="316445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06717" cy="3335909"/>
            </a:xfrm>
            <a:custGeom>
              <a:avLst/>
              <a:gdLst/>
              <a:ahLst/>
              <a:cxnLst/>
              <a:rect r="r" b="b" t="t" l="l"/>
              <a:pathLst>
                <a:path h="3335909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170809"/>
                  </a:lnTo>
                  <a:lnTo>
                    <a:pt x="7000367" y="3170809"/>
                  </a:lnTo>
                  <a:lnTo>
                    <a:pt x="7006717" y="3170809"/>
                  </a:lnTo>
                  <a:cubicBezTo>
                    <a:pt x="7006717" y="3261995"/>
                    <a:pt x="6932676" y="3335909"/>
                    <a:pt x="6841236" y="3335909"/>
                  </a:cubicBezTo>
                  <a:lnTo>
                    <a:pt x="6841236" y="3329559"/>
                  </a:lnTo>
                  <a:lnTo>
                    <a:pt x="6841236" y="3335909"/>
                  </a:lnTo>
                  <a:lnTo>
                    <a:pt x="165481" y="3335909"/>
                  </a:lnTo>
                  <a:lnTo>
                    <a:pt x="165481" y="3329559"/>
                  </a:lnTo>
                  <a:lnTo>
                    <a:pt x="165481" y="3335909"/>
                  </a:lnTo>
                  <a:cubicBezTo>
                    <a:pt x="74168" y="3335909"/>
                    <a:pt x="0" y="3261995"/>
                    <a:pt x="0" y="317080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70809"/>
                  </a:lnTo>
                  <a:lnTo>
                    <a:pt x="6350" y="3170809"/>
                  </a:lnTo>
                  <a:lnTo>
                    <a:pt x="12700" y="3170809"/>
                  </a:lnTo>
                  <a:cubicBezTo>
                    <a:pt x="12700" y="3255010"/>
                    <a:pt x="81026" y="3323209"/>
                    <a:pt x="165481" y="3323209"/>
                  </a:cubicBezTo>
                  <a:lnTo>
                    <a:pt x="6841236" y="3323209"/>
                  </a:lnTo>
                  <a:cubicBezTo>
                    <a:pt x="6925564" y="3323209"/>
                    <a:pt x="6994017" y="3255010"/>
                    <a:pt x="6994017" y="3170809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14245" y="6617940"/>
            <a:ext cx="4659362" cy="885825"/>
            <a:chOff x="0" y="0"/>
            <a:chExt cx="6212483" cy="1181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212483" cy="1181100"/>
            </a:xfrm>
            <a:custGeom>
              <a:avLst/>
              <a:gdLst/>
              <a:ahLst/>
              <a:cxnLst/>
              <a:rect r="r" b="b" t="t" l="l"/>
              <a:pathLst>
                <a:path h="1181100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212483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Integración de Cadenas de Suministro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14245" y="7673876"/>
            <a:ext cx="4659362" cy="850404"/>
            <a:chOff x="0" y="0"/>
            <a:chExt cx="6212483" cy="11338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12483" cy="1133872"/>
            </a:xfrm>
            <a:custGeom>
              <a:avLst/>
              <a:gdLst/>
              <a:ahLst/>
              <a:cxnLst/>
              <a:rect r="r" b="b" t="t" l="l"/>
              <a:pathLst>
                <a:path h="1133872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6212483" cy="1210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Coordinación en tiempo real con socios tecnológicos.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45404" y="6320135"/>
            <a:ext cx="5254973" cy="2501950"/>
            <a:chOff x="0" y="0"/>
            <a:chExt cx="7006630" cy="33359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6993890" cy="3323209"/>
            </a:xfrm>
            <a:custGeom>
              <a:avLst/>
              <a:gdLst/>
              <a:ahLst/>
              <a:cxnLst/>
              <a:rect r="r" b="b" t="t" l="l"/>
              <a:pathLst>
                <a:path h="3323209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164459"/>
                  </a:lnTo>
                  <a:cubicBezTo>
                    <a:pt x="6993890" y="3252216"/>
                    <a:pt x="6922643" y="3323209"/>
                    <a:pt x="6834759" y="3323209"/>
                  </a:cubicBezTo>
                  <a:lnTo>
                    <a:pt x="159131" y="3323209"/>
                  </a:lnTo>
                  <a:cubicBezTo>
                    <a:pt x="71247" y="3323209"/>
                    <a:pt x="0" y="3252089"/>
                    <a:pt x="0" y="316445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06717" cy="3335909"/>
            </a:xfrm>
            <a:custGeom>
              <a:avLst/>
              <a:gdLst/>
              <a:ahLst/>
              <a:cxnLst/>
              <a:rect r="r" b="b" t="t" l="l"/>
              <a:pathLst>
                <a:path h="3335909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170809"/>
                  </a:lnTo>
                  <a:lnTo>
                    <a:pt x="7000367" y="3170809"/>
                  </a:lnTo>
                  <a:lnTo>
                    <a:pt x="7006717" y="3170809"/>
                  </a:lnTo>
                  <a:cubicBezTo>
                    <a:pt x="7006717" y="3261995"/>
                    <a:pt x="6932676" y="3335909"/>
                    <a:pt x="6841236" y="3335909"/>
                  </a:cubicBezTo>
                  <a:lnTo>
                    <a:pt x="6841236" y="3329559"/>
                  </a:lnTo>
                  <a:lnTo>
                    <a:pt x="6841236" y="3335909"/>
                  </a:lnTo>
                  <a:lnTo>
                    <a:pt x="165481" y="3335909"/>
                  </a:lnTo>
                  <a:lnTo>
                    <a:pt x="165481" y="3329559"/>
                  </a:lnTo>
                  <a:lnTo>
                    <a:pt x="165481" y="3335909"/>
                  </a:lnTo>
                  <a:cubicBezTo>
                    <a:pt x="74168" y="3335909"/>
                    <a:pt x="0" y="3261995"/>
                    <a:pt x="0" y="317080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70809"/>
                  </a:lnTo>
                  <a:lnTo>
                    <a:pt x="6350" y="3170809"/>
                  </a:lnTo>
                  <a:lnTo>
                    <a:pt x="12700" y="3170809"/>
                  </a:lnTo>
                  <a:cubicBezTo>
                    <a:pt x="12700" y="3255010"/>
                    <a:pt x="81026" y="3323209"/>
                    <a:pt x="165481" y="3323209"/>
                  </a:cubicBezTo>
                  <a:lnTo>
                    <a:pt x="6841236" y="3323209"/>
                  </a:lnTo>
                  <a:cubicBezTo>
                    <a:pt x="6925564" y="3323209"/>
                    <a:pt x="6994017" y="3255010"/>
                    <a:pt x="6994017" y="3170809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343210" y="6617940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Ejemplo: Zara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343210" y="7230964"/>
            <a:ext cx="4659362" cy="850404"/>
            <a:chOff x="0" y="0"/>
            <a:chExt cx="6212483" cy="113387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212483" cy="1133872"/>
            </a:xfrm>
            <a:custGeom>
              <a:avLst/>
              <a:gdLst/>
              <a:ahLst/>
              <a:cxnLst/>
              <a:rect r="r" b="b" t="t" l="l"/>
              <a:pathLst>
                <a:path h="1133872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6212483" cy="1210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Colabora con proveedores en tiempo real para agilidad.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196381"/>
            <a:ext cx="10703868" cy="885974"/>
            <a:chOff x="0" y="0"/>
            <a:chExt cx="1427182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71823" cy="1181298"/>
            </a:xfrm>
            <a:custGeom>
              <a:avLst/>
              <a:gdLst/>
              <a:ahLst/>
              <a:cxnLst/>
              <a:rect r="r" b="b" t="t" l="l"/>
              <a:pathLst>
                <a:path h="1181298" w="14271823">
                  <a:moveTo>
                    <a:pt x="0" y="0"/>
                  </a:moveTo>
                  <a:lnTo>
                    <a:pt x="14271823" y="0"/>
                  </a:lnTo>
                  <a:lnTo>
                    <a:pt x="1427182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27182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Ejemplos Notables de e-Business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791075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Comercio Electrónico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517505"/>
            <a:ext cx="4972645" cy="425203"/>
            <a:chOff x="0" y="0"/>
            <a:chExt cx="6630193" cy="5669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566937"/>
            </a:xfrm>
            <a:custGeom>
              <a:avLst/>
              <a:gdLst/>
              <a:ahLst/>
              <a:cxnLst/>
              <a:rect r="r" b="b" t="t" l="l"/>
              <a:pathLst>
                <a:path h="566937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6630193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312"/>
                </a:lnSpc>
                <a:buFont typeface="Arial"/>
                <a:buChar char="•"/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Amazon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6041826"/>
            <a:ext cx="4972645" cy="425203"/>
            <a:chOff x="0" y="0"/>
            <a:chExt cx="6630193" cy="5669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30193" cy="566937"/>
            </a:xfrm>
            <a:custGeom>
              <a:avLst/>
              <a:gdLst/>
              <a:ahLst/>
              <a:cxnLst/>
              <a:rect r="r" b="b" t="t" l="l"/>
              <a:pathLst>
                <a:path h="566937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6630193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312"/>
                </a:lnSpc>
                <a:buFont typeface="Arial"/>
                <a:buChar char="•"/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MercadoLibre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6566147"/>
            <a:ext cx="4972645" cy="425203"/>
            <a:chOff x="0" y="0"/>
            <a:chExt cx="6630193" cy="5669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566937"/>
            </a:xfrm>
            <a:custGeom>
              <a:avLst/>
              <a:gdLst/>
              <a:ahLst/>
              <a:cxnLst/>
              <a:rect r="r" b="b" t="t" l="l"/>
              <a:pathLst>
                <a:path h="566937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6630193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312"/>
                </a:lnSpc>
                <a:buFont typeface="Arial"/>
                <a:buChar char="•"/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Ulabox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66160" y="4791075"/>
            <a:ext cx="3830539" cy="442912"/>
            <a:chOff x="0" y="0"/>
            <a:chExt cx="5107385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07385" cy="590550"/>
            </a:xfrm>
            <a:custGeom>
              <a:avLst/>
              <a:gdLst/>
              <a:ahLst/>
              <a:cxnLst/>
              <a:rect r="r" b="b" t="t" l="l"/>
              <a:pathLst>
                <a:path h="590550" w="5107385">
                  <a:moveTo>
                    <a:pt x="0" y="0"/>
                  </a:moveTo>
                  <a:lnTo>
                    <a:pt x="5107385" y="0"/>
                  </a:lnTo>
                  <a:lnTo>
                    <a:pt x="510738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107385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Plataformas Multimarca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666160" y="5517505"/>
            <a:ext cx="4972645" cy="850404"/>
            <a:chOff x="0" y="0"/>
            <a:chExt cx="6630193" cy="11338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1133872"/>
            </a:xfrm>
            <a:custGeom>
              <a:avLst/>
              <a:gdLst/>
              <a:ahLst/>
              <a:cxnLst/>
              <a:rect r="r" b="b" t="t" l="l"/>
              <a:pathLst>
                <a:path h="1133872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6630193" cy="1210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Elektra ofrece variedad en un solo lugar.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340084" y="4791075"/>
            <a:ext cx="3776365" cy="442912"/>
            <a:chOff x="0" y="0"/>
            <a:chExt cx="5035153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035154" cy="590550"/>
            </a:xfrm>
            <a:custGeom>
              <a:avLst/>
              <a:gdLst/>
              <a:ahLst/>
              <a:cxnLst/>
              <a:rect r="r" b="b" t="t" l="l"/>
              <a:pathLst>
                <a:path h="590550" w="5035154">
                  <a:moveTo>
                    <a:pt x="0" y="0"/>
                  </a:moveTo>
                  <a:lnTo>
                    <a:pt x="5035154" y="0"/>
                  </a:lnTo>
                  <a:lnTo>
                    <a:pt x="5035154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503515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Servicios Colaborativos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40084" y="5517505"/>
            <a:ext cx="4972645" cy="850404"/>
            <a:chOff x="0" y="0"/>
            <a:chExt cx="6630193" cy="113387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30193" cy="1133872"/>
            </a:xfrm>
            <a:custGeom>
              <a:avLst/>
              <a:gdLst/>
              <a:ahLst/>
              <a:cxnLst/>
              <a:rect r="r" b="b" t="t" l="l"/>
              <a:pathLst>
                <a:path h="1133872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6630193" cy="1210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Airbnb destaca con su modelo peer to peer.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939975"/>
            <a:ext cx="9445526" cy="2657921"/>
            <a:chOff x="0" y="0"/>
            <a:chExt cx="12594035" cy="3543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Herramientas Imprescindibles para e-Business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50237" y="5023097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850237" y="6015335"/>
            <a:ext cx="2912269" cy="885825"/>
            <a:chOff x="0" y="0"/>
            <a:chExt cx="3883025" cy="1181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83025" cy="1181100"/>
            </a:xfrm>
            <a:custGeom>
              <a:avLst/>
              <a:gdLst/>
              <a:ahLst/>
              <a:cxnLst/>
              <a:rect r="r" b="b" t="t" l="l"/>
              <a:pathLst>
                <a:path h="1181100" w="3883025">
                  <a:moveTo>
                    <a:pt x="0" y="0"/>
                  </a:moveTo>
                  <a:lnTo>
                    <a:pt x="3883025" y="0"/>
                  </a:lnTo>
                  <a:lnTo>
                    <a:pt x="3883025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83025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Plataformas Ecommerce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50237" y="7071271"/>
            <a:ext cx="2912269" cy="850404"/>
            <a:chOff x="0" y="0"/>
            <a:chExt cx="3883025" cy="11338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83025" cy="1133872"/>
            </a:xfrm>
            <a:custGeom>
              <a:avLst/>
              <a:gdLst/>
              <a:ahLst/>
              <a:cxnLst/>
              <a:rect r="r" b="b" t="t" l="l"/>
              <a:pathLst>
                <a:path h="1133872" w="3883025">
                  <a:moveTo>
                    <a:pt x="0" y="0"/>
                  </a:moveTo>
                  <a:lnTo>
                    <a:pt x="3883025" y="0"/>
                  </a:lnTo>
                  <a:lnTo>
                    <a:pt x="3883025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3883025" cy="1210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Shopify y Magento facilitan ventas online.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1116866" y="5023097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116866" y="6015335"/>
            <a:ext cx="2912269" cy="885825"/>
            <a:chOff x="0" y="0"/>
            <a:chExt cx="3883025" cy="1181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83025" cy="1181100"/>
            </a:xfrm>
            <a:custGeom>
              <a:avLst/>
              <a:gdLst/>
              <a:ahLst/>
              <a:cxnLst/>
              <a:rect r="r" b="b" t="t" l="l"/>
              <a:pathLst>
                <a:path h="1181100" w="3883025">
                  <a:moveTo>
                    <a:pt x="0" y="0"/>
                  </a:moveTo>
                  <a:lnTo>
                    <a:pt x="3883025" y="0"/>
                  </a:lnTo>
                  <a:lnTo>
                    <a:pt x="3883025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883025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Sistemas de Pago Electrónico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16866" y="7071271"/>
            <a:ext cx="2912269" cy="1275606"/>
            <a:chOff x="0" y="0"/>
            <a:chExt cx="3883025" cy="17008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83025" cy="1700808"/>
            </a:xfrm>
            <a:custGeom>
              <a:avLst/>
              <a:gdLst/>
              <a:ahLst/>
              <a:cxnLst/>
              <a:rect r="r" b="b" t="t" l="l"/>
              <a:pathLst>
                <a:path h="1700808" w="3883025">
                  <a:moveTo>
                    <a:pt x="0" y="0"/>
                  </a:moveTo>
                  <a:lnTo>
                    <a:pt x="3883025" y="0"/>
                  </a:lnTo>
                  <a:lnTo>
                    <a:pt x="3883025" y="1700808"/>
                  </a:lnTo>
                  <a:lnTo>
                    <a:pt x="0" y="17008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3883025" cy="17770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PayPal y Stripe aseguran las transacciones.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4383494" y="5023097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4383494" y="6015335"/>
            <a:ext cx="2912269" cy="442912"/>
            <a:chOff x="0" y="0"/>
            <a:chExt cx="3883025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83025" cy="590550"/>
            </a:xfrm>
            <a:custGeom>
              <a:avLst/>
              <a:gdLst/>
              <a:ahLst/>
              <a:cxnLst/>
              <a:rect r="r" b="b" t="t" l="l"/>
              <a:pathLst>
                <a:path h="590550" w="3883025">
                  <a:moveTo>
                    <a:pt x="0" y="0"/>
                  </a:moveTo>
                  <a:lnTo>
                    <a:pt x="3883025" y="0"/>
                  </a:lnTo>
                  <a:lnTo>
                    <a:pt x="388302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883025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ERP y CRM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383494" y="6628359"/>
            <a:ext cx="2912269" cy="1275606"/>
            <a:chOff x="0" y="0"/>
            <a:chExt cx="3883025" cy="170080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883025" cy="1700808"/>
            </a:xfrm>
            <a:custGeom>
              <a:avLst/>
              <a:gdLst/>
              <a:ahLst/>
              <a:cxnLst/>
              <a:rect r="r" b="b" t="t" l="l"/>
              <a:pathLst>
                <a:path h="1700808" w="3883025">
                  <a:moveTo>
                    <a:pt x="0" y="0"/>
                  </a:moveTo>
                  <a:lnTo>
                    <a:pt x="3883025" y="0"/>
                  </a:lnTo>
                  <a:lnTo>
                    <a:pt x="3883025" y="1700808"/>
                  </a:lnTo>
                  <a:lnTo>
                    <a:pt x="0" y="17008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3883025" cy="17770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Gestionan clientes y operaciones digitales eficientemente.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721150"/>
          </a:xfrm>
          <a:custGeom>
            <a:avLst/>
            <a:gdLst/>
            <a:ahLst/>
            <a:cxnLst/>
            <a:rect r="r" b="b" t="t" l="l"/>
            <a:pathLst>
              <a:path h="3721150" w="18288000">
                <a:moveTo>
                  <a:pt x="0" y="0"/>
                </a:moveTo>
                <a:lnTo>
                  <a:pt x="18288000" y="0"/>
                </a:lnTo>
                <a:lnTo>
                  <a:pt x="18288000" y="3721150"/>
                </a:lnTo>
                <a:lnTo>
                  <a:pt x="0" y="372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" r="0" b="-4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4628258"/>
            <a:ext cx="9546580" cy="885974"/>
            <a:chOff x="0" y="0"/>
            <a:chExt cx="1272877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28773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728773">
                  <a:moveTo>
                    <a:pt x="0" y="0"/>
                  </a:moveTo>
                  <a:lnTo>
                    <a:pt x="12728773" y="0"/>
                  </a:lnTo>
                  <a:lnTo>
                    <a:pt x="1272877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72877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Casos de Éxito en e-Business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5934670"/>
            <a:ext cx="647402" cy="647402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3632" y="6036766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MercadoLibre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6649790"/>
            <a:ext cx="7053262" cy="425203"/>
            <a:chOff x="0" y="0"/>
            <a:chExt cx="9404350" cy="5669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04350" cy="566937"/>
            </a:xfrm>
            <a:custGeom>
              <a:avLst/>
              <a:gdLst/>
              <a:ahLst/>
              <a:cxnLst/>
              <a:rect r="r" b="b" t="t" l="l"/>
              <a:pathLst>
                <a:path h="566937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9404350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Líder regional en logística y pagos integrados.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16491" y="5934670"/>
            <a:ext cx="647403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42649" y="6036766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Tesla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42649" y="6649790"/>
            <a:ext cx="7053262" cy="425203"/>
            <a:chOff x="0" y="0"/>
            <a:chExt cx="9404350" cy="5669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404350" cy="566937"/>
            </a:xfrm>
            <a:custGeom>
              <a:avLst/>
              <a:gdLst/>
              <a:ahLst/>
              <a:cxnLst/>
              <a:rect r="r" b="b" t="t" l="l"/>
              <a:pathLst>
                <a:path h="566937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9404350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Ventas directas y actualizaciones remotas de software.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7475" y="7637264"/>
            <a:ext cx="647402" cy="647402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913632" y="7739360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Ulabox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913632" y="8352384"/>
            <a:ext cx="7053262" cy="850404"/>
            <a:chOff x="0" y="0"/>
            <a:chExt cx="9404350" cy="113387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404350" cy="1133872"/>
            </a:xfrm>
            <a:custGeom>
              <a:avLst/>
              <a:gdLst/>
              <a:ahLst/>
              <a:cxnLst/>
              <a:rect r="r" b="b" t="t" l="l"/>
              <a:pathLst>
                <a:path h="1133872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9404350" cy="1210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Supermercado 100% online con 10,000 envíos mensuales.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316491" y="7637264"/>
            <a:ext cx="647403" cy="647402"/>
            <a:chOff x="0" y="0"/>
            <a:chExt cx="863203" cy="86320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0242649" y="7739360"/>
            <a:ext cx="3544044" cy="442912"/>
            <a:chOff x="0" y="0"/>
            <a:chExt cx="4725392" cy="59055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4653"/>
                  </a:solidFill>
                  <a:latin typeface="Arimo"/>
                  <a:ea typeface="Arimo"/>
                  <a:cs typeface="Arimo"/>
                  <a:sym typeface="Arimo"/>
                </a:rPr>
                <a:t>Airbnb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242649" y="8352384"/>
            <a:ext cx="7053262" cy="425203"/>
            <a:chOff x="0" y="0"/>
            <a:chExt cx="9404350" cy="56693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404350" cy="566937"/>
            </a:xfrm>
            <a:custGeom>
              <a:avLst/>
              <a:gdLst/>
              <a:ahLst/>
              <a:cxnLst/>
              <a:rect r="r" b="b" t="t" l="l"/>
              <a:pathLst>
                <a:path h="566937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76200"/>
              <a:ext cx="9404350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Elimina intermediarios tradicionales en alojamiento.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430190"/>
            <a:ext cx="10496252" cy="885974"/>
            <a:chOff x="0" y="0"/>
            <a:chExt cx="1399500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95003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995003">
                  <a:moveTo>
                    <a:pt x="0" y="0"/>
                  </a:moveTo>
                  <a:lnTo>
                    <a:pt x="13995003" y="0"/>
                  </a:lnTo>
                  <a:lnTo>
                    <a:pt x="1399500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99500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Desafíos y Futuro del e-Business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5024884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Competencia Global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751314"/>
            <a:ext cx="4972645" cy="425203"/>
            <a:chOff x="0" y="0"/>
            <a:chExt cx="6630193" cy="5669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566937"/>
            </a:xfrm>
            <a:custGeom>
              <a:avLst/>
              <a:gdLst/>
              <a:ahLst/>
              <a:cxnLst/>
              <a:rect r="r" b="b" t="t" l="l"/>
              <a:pathLst>
                <a:path h="566937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6630193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Rivalidad con gigantes como Amazon.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6160" y="5024884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Nuevas Tecnologías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66160" y="5751314"/>
            <a:ext cx="4972645" cy="850404"/>
            <a:chOff x="0" y="0"/>
            <a:chExt cx="6630193" cy="11338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1133872"/>
            </a:xfrm>
            <a:custGeom>
              <a:avLst/>
              <a:gdLst/>
              <a:ahLst/>
              <a:cxnLst/>
              <a:rect r="r" b="b" t="t" l="l"/>
              <a:pathLst>
                <a:path h="1133872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6630193" cy="1210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Adaptación a inteligencia artificial y automatización.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0084" y="5024884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Visión Futura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0084" y="5751314"/>
            <a:ext cx="4972645" cy="850404"/>
            <a:chOff x="0" y="0"/>
            <a:chExt cx="6630193" cy="11338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1133872"/>
            </a:xfrm>
            <a:custGeom>
              <a:avLst/>
              <a:gdLst/>
              <a:ahLst/>
              <a:cxnLst/>
              <a:rect r="r" b="b" t="t" l="l"/>
              <a:pathLst>
                <a:path h="1133872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6630193" cy="1210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187">
                  <a:solidFill>
                    <a:srgbClr val="384653"/>
                  </a:solidFill>
                  <a:latin typeface="Roboto"/>
                  <a:ea typeface="Roboto"/>
                  <a:cs typeface="Roboto"/>
                  <a:sym typeface="Roboto"/>
                </a:rPr>
                <a:t>Personalización y experiencia automática para clientes.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DAGn1_tAacE</dc:identifier>
  <dcterms:modified xsi:type="dcterms:W3CDTF">2011-08-01T06:04:30Z</dcterms:modified>
  <cp:revision>1</cp:revision>
  <dc:title>clase7.pptx</dc:title>
</cp:coreProperties>
</file>